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handoutMasterIdLst>
    <p:handoutMasterId r:id="rId43"/>
  </p:handoutMasterIdLst>
  <p:sldIdLst>
    <p:sldId id="284" r:id="rId3"/>
    <p:sldId id="258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4" r:id="rId12"/>
    <p:sldId id="295" r:id="rId13"/>
    <p:sldId id="296" r:id="rId14"/>
    <p:sldId id="298" r:id="rId15"/>
    <p:sldId id="299" r:id="rId16"/>
    <p:sldId id="271" r:id="rId17"/>
    <p:sldId id="270" r:id="rId18"/>
    <p:sldId id="300" r:id="rId19"/>
    <p:sldId id="305" r:id="rId20"/>
    <p:sldId id="265" r:id="rId21"/>
    <p:sldId id="277" r:id="rId22"/>
    <p:sldId id="302" r:id="rId23"/>
    <p:sldId id="303" r:id="rId24"/>
    <p:sldId id="301" r:id="rId25"/>
    <p:sldId id="262" r:id="rId26"/>
    <p:sldId id="272" r:id="rId27"/>
    <p:sldId id="297" r:id="rId28"/>
    <p:sldId id="306" r:id="rId29"/>
    <p:sldId id="307" r:id="rId30"/>
    <p:sldId id="279" r:id="rId31"/>
    <p:sldId id="308" r:id="rId32"/>
    <p:sldId id="312" r:id="rId33"/>
    <p:sldId id="317" r:id="rId34"/>
    <p:sldId id="313" r:id="rId35"/>
    <p:sldId id="320" r:id="rId36"/>
    <p:sldId id="316" r:id="rId37"/>
    <p:sldId id="318" r:id="rId38"/>
    <p:sldId id="319" r:id="rId39"/>
    <p:sldId id="311" r:id="rId40"/>
    <p:sldId id="283" r:id="rId4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8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7A736-6236-4A7E-8E15-60B6EB0EF5A7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3CCAA-B17E-4752-A1D2-FD8F01A4FC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807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8A582-419A-42CD-BD59-533E13C2D80B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EB25-F143-45CF-8E54-F80281CCBE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076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1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10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11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12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13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14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15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16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17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18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19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20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21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22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23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24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25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26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27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28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29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3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30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35</a:t>
            </a:fld>
            <a:endParaRPr lang="ru-RU" b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596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36</a:t>
            </a:fld>
            <a:endParaRPr lang="ru-RU" b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272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37</a:t>
            </a:fld>
            <a:endParaRPr lang="ru-RU" b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6257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38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39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4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5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6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7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8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79413" y="684213"/>
            <a:ext cx="6100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034244" name="Номер слайда 3"/>
          <p:cNvSpPr txBox="1">
            <a:spLocks noGrp="1"/>
          </p:cNvSpPr>
          <p:nvPr/>
        </p:nvSpPr>
        <p:spPr bwMode="auto">
          <a:xfrm>
            <a:off x="3884920" y="8684828"/>
            <a:ext cx="297147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1" tIns="45762" rIns="91521" bIns="45762" anchor="b"/>
          <a:lstStyle/>
          <a:p>
            <a:pPr algn="r"/>
            <a:fld id="{C18BC0A4-C1E8-47BB-9D83-199AA81D4E1E}" type="slidenum">
              <a:rPr lang="ru-RU" b="0">
                <a:solidFill>
                  <a:prstClr val="black"/>
                </a:solidFill>
              </a:rPr>
              <a:pPr algn="r"/>
              <a:t>9</a:t>
            </a:fld>
            <a:endParaRPr lang="ru-RU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37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05748-28C1-4841-860A-1AC47B9CA89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F2997-F49B-4D87-9FD8-29DCFB00F8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1120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E261C-420F-4F3F-9A32-01F9652A2D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971CC-8157-4C6A-9169-6207DAFB430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83027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80A7B-2D17-44A4-8372-0A2D694574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EFA5C-B015-4A6F-9227-274DE08928C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47073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3F1FF-82B8-463A-A587-94C46724F1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30E78-62DE-4D1A-A9B9-B3F715E0F4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00101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8D03E-004B-4781-8396-799F274592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FE311-0060-4F1F-8D99-DA5159CE3C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1248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6F82F-624A-4E08-AEED-70E748A651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403C3-44A9-48C8-AE10-1BFDE469E1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688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F2206-52BA-4982-8148-7984743EB4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EDBEB-AF9C-4DA3-98B2-E3954669F6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044944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FA1B1-3E49-4401-A6A8-69C41C9479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B997A-A857-45AD-8CA4-41C289DA8E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9666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2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DD433-3BD6-4E0D-ADBC-CADDA9DD8C0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93B74-B4FE-487B-861B-CFB132D2FB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581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BF840-E74F-4E0D-83DA-9DD0C509125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1A395-537D-4294-B265-F994C300904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04713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8F733-F9F4-4DD4-86CF-C9E980C44D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DD069-C390-4C47-9DAB-C06E454F461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35692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62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81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95C7F5-67EB-40CE-9CA0-ADFC0ADC523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81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81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DE531D-B7A5-4AAD-8049-686EB61EE2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1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image" Target="../media/image12.jpe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.jpe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8.png"/><Relationship Id="rId10" Type="http://schemas.openxmlformats.org/officeDocument/2006/relationships/image" Target="../media/image63.jpeg"/><Relationship Id="rId4" Type="http://schemas.openxmlformats.org/officeDocument/2006/relationships/image" Target="../media/image9.png"/><Relationship Id="rId9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8.png"/><Relationship Id="rId10" Type="http://schemas.openxmlformats.org/officeDocument/2006/relationships/image" Target="../media/image68.jpeg"/><Relationship Id="rId4" Type="http://schemas.openxmlformats.org/officeDocument/2006/relationships/image" Target="../media/image9.png"/><Relationship Id="rId9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69.jpeg"/><Relationship Id="rId9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272" y="0"/>
            <a:ext cx="1599724" cy="15775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4" y="3165836"/>
            <a:ext cx="8620125" cy="1977664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735805" y="1541239"/>
            <a:ext cx="8196261" cy="1102519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«Кубанский государственный технологический университет»</a:t>
            </a:r>
            <a:b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36562"/>
            <a:ext cx="2084893" cy="208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0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49294" y="253533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67585" y="1027184"/>
            <a:ext cx="7448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Воспитательный отдел АМТИ ведет тесное сотрудничество </a:t>
            </a:r>
          </a:p>
          <a:p>
            <a:pPr>
              <a:defRPr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 следующими организациями: </a:t>
            </a:r>
          </a:p>
        </p:txBody>
      </p:sp>
      <p:pic>
        <p:nvPicPr>
          <p:cNvPr id="5122" name="Picture 2" descr="https://pp.userapi.com/c637925/v637925342/42453/898EVeD6p3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74" y="1750511"/>
            <a:ext cx="726775" cy="105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yuzhak.ru/d/jjjjjjjjjjjjjjj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61" y="4114361"/>
            <a:ext cx="1540944" cy="92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p.userapi.com/c845321/v845321750/8baf9/ViqDk-oGvn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92" b="29300"/>
          <a:stretch/>
        </p:blipFill>
        <p:spPr bwMode="auto">
          <a:xfrm>
            <a:off x="4763414" y="3244248"/>
            <a:ext cx="1392762" cy="55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28184" y="3147814"/>
            <a:ext cx="24909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организация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«Молодая гвардия 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Единой России»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06805" y="4315435"/>
            <a:ext cx="2952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Территориальная избирательная комиссия </a:t>
            </a:r>
            <a:r>
              <a:rPr lang="ru-RU" sz="1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Армавирская</a:t>
            </a:r>
            <a:endParaRPr lang="ru-RU" sz="1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07389" y="2165367"/>
            <a:ext cx="31890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Армавирское местное отделение Всероссийской политической партии "ЕДИНАЯ РОССИЯ"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56141" y="1965913"/>
            <a:ext cx="23714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Отдел по делам молодежи администрации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 г. Армавир</a:t>
            </a:r>
          </a:p>
        </p:txBody>
      </p:sp>
      <p:pic>
        <p:nvPicPr>
          <p:cNvPr id="5128" name="Picture 8" descr="http://special.divnogorsk-adm.ru/uploads/images/edinaya_rossiya%2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15341"/>
            <a:ext cx="1171386" cy="88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pp.userapi.com/c834404/v834404334/154f1b/xmWo_eDstQI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9" t="24233" r="31529" b="33090"/>
          <a:stretch/>
        </p:blipFill>
        <p:spPr bwMode="auto">
          <a:xfrm>
            <a:off x="771843" y="2924230"/>
            <a:ext cx="957651" cy="106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56141" y="3139866"/>
            <a:ext cx="2717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Студенческий совет при главе МО г. Армавир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11" y="-161976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83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11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75656" y="206449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96423" y="775400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Достижения </a:t>
            </a:r>
            <a:r>
              <a:rPr kumimoji="0" lang="ru-RU" altLang="ru-RU" sz="24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АМТИ в 2018 году: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ttps://lh3.googleusercontent.com/I6vvN2o5xR5__YoryVF8zpLXV8Ba-jDF6qN1c8y-35nI9Uia2MATHrlyth7xNR6uOpqGULho5ZJ_lzFWJ1XNw9ph9Dh_XF_feWEzpA6PeS17qNYEPk3KuV0aVBX1g07Qy2HFTdygfw=w690-h948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354" y="1266295"/>
            <a:ext cx="1995494" cy="274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523876" y="3891701"/>
            <a:ext cx="340005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ru-RU" altLang="ru-RU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место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институтов и филиалов КубГТУ в краевом месячнике оборонно-массовой и военно-патриотической работы</a:t>
            </a:r>
            <a:endParaRPr kumimoji="0" lang="ru-RU" altLang="ru-RU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27984" y="3952676"/>
            <a:ext cx="41027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краевом месячнике оборонно-массовой и военно-патриотической работы в Краснодарском крае</a:t>
            </a:r>
          </a:p>
        </p:txBody>
      </p:sp>
      <p:pic>
        <p:nvPicPr>
          <p:cNvPr id="4100" name="Picture 4" descr="https://lh3.googleusercontent.com/Xe4YxXdPvBC5_DyCvz1K3r2M_TI-qJHLMNqRJXIf110oY82NnEcxKhoZGh0G4TSBYZPmJwZzi9UpYpncHXqAVjI8n6oByjGsv0azueqOulWemFMT6__6Zp-U2H-QMhQ4ZOAzYqXKKg=w944-h630-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58302"/>
            <a:ext cx="3718461" cy="24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991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61049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83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12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387590" y="184180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96423" y="775400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Достижения </a:t>
            </a:r>
            <a:r>
              <a:rPr kumimoji="0" lang="ru-RU" altLang="ru-RU" sz="24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АМТИ в 2018 году: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93125" y="1268211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лаборатории робототехники и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легоконструирования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КубГТУ «ПОЛИТЕША» на базе МАОУ СОШ № 9</a:t>
            </a:r>
          </a:p>
        </p:txBody>
      </p:sp>
      <p:pic>
        <p:nvPicPr>
          <p:cNvPr id="3074" name="Picture 2" descr="https://lh3.googleusercontent.com/yiHxb22VQq20bPgavwqtFgoSBsaBjSc83JrVnTaB4lDl6vWrZ4kIxm6j9GdZGB5KIbbyCd0jzrz-SzT6MnMREY_chLyC5LqRpyxRCQSj22URuYYK1UyDpzMVTPnFUiayCbgAx7Yg=w944-h680-n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0"/>
          <a:stretch/>
        </p:blipFill>
        <p:spPr bwMode="auto">
          <a:xfrm>
            <a:off x="571145" y="2127783"/>
            <a:ext cx="3496799" cy="205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s://apf.mail.ru/cgi-bin/readmsg/IMG_1197.JPG?id=15502168550000000558%3B0%3B1&amp;x-email=marina_polivin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3" b="18268"/>
          <a:stretch/>
        </p:blipFill>
        <p:spPr bwMode="auto">
          <a:xfrm>
            <a:off x="4115214" y="2127783"/>
            <a:ext cx="4812165" cy="205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7937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33" y="-153112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83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13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49294" y="194366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96423" y="775400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Достижения </a:t>
            </a:r>
            <a:r>
              <a:rPr kumimoji="0" lang="ru-RU" altLang="ru-RU" sz="24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АМТИ в 2018 году: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93124" y="1268211"/>
            <a:ext cx="7676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АМТИ отмечены благодарностью главы МО г. Армавир за активную работу по благоустройству города</a:t>
            </a:r>
          </a:p>
        </p:txBody>
      </p:sp>
      <p:pic>
        <p:nvPicPr>
          <p:cNvPr id="18434" name="Picture 2" descr="https://lh3.googleusercontent.com/AcNiup5PA9iBG06yUKhboGnVOuLLUm7Re4z7oXSobbbiBcnQHow0Ok86YSfLaXeHXDI-Psamkq0NCSTcDNf98TCa8C7soYx5EuwMc8nftRuV9hxPOHqMUaMVihKgpFXdUHb-nglXmA=w1454-h969-n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6" t="19275" r="21576" b="-279"/>
          <a:stretch/>
        </p:blipFill>
        <p:spPr bwMode="auto">
          <a:xfrm>
            <a:off x="1560531" y="2245727"/>
            <a:ext cx="3083477" cy="259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lh3.googleusercontent.com/pz_ddUSvWJdQw1jrmltubTD7DH9ybYIdr14dXykIZOR_S1yqT33zB_GK5Wm82a1MuOiWZwERiqZDU7GMK3-SubwkfJReIjhnt_3ORMWISpL73WauCaPP3PU0yQ7dLfyRZWCSRgexHA=w1454-h969-n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" t="9083" r="11911"/>
          <a:stretch/>
        </p:blipFill>
        <p:spPr bwMode="auto">
          <a:xfrm>
            <a:off x="4752852" y="2245727"/>
            <a:ext cx="3399209" cy="259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32" y="-143061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89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14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49294" y="187628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96423" y="775400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Достижения </a:t>
            </a:r>
            <a:r>
              <a:rPr kumimoji="0" lang="ru-RU" altLang="ru-RU" sz="24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АМТИ в 2018 году: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93124" y="1268211"/>
            <a:ext cx="7676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АМТИ «Ворошиловские стрелки» победитель зонального этапа интеллектуальной игры сезона 2017-2018 года</a:t>
            </a:r>
          </a:p>
        </p:txBody>
      </p:sp>
      <p:pic>
        <p:nvPicPr>
          <p:cNvPr id="17412" name="Picture 4" descr="https://lh3.googleusercontent.com/2oO7JCAmbdC4UKsfDvj_dfEj0PI5aDZl286FsmlrGs5IX2qjmZFGAgBZZ7oWz0OpZzecM5he8MWMpssJwP0PhJ7bgcpz6PlTKWGCfL5-DQe_GMyWTTdekIBQAYgOrcum9JFdswo0TQ=w960-h720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94" y="2124964"/>
            <a:ext cx="3476034" cy="260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lh3.googleusercontent.com/zS-aecnebjPYfpcoIK-mUGW_I57xlOTcs7zfZveuNG8HmDOxbcDO-DbeePjmvOY6ECl2p7FCDaE8hgx_W2OH0qTXBavr_RXF-k5hApPRYUNcn4VDJN3W_xeGqCUUs7sUI8hn4zFVwQ=w1292-h970-n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1" r="1730" b="12288"/>
          <a:stretch/>
        </p:blipFill>
        <p:spPr bwMode="auto">
          <a:xfrm>
            <a:off x="4094028" y="2115259"/>
            <a:ext cx="4726444" cy="261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32" y="-161977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89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15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pic>
        <p:nvPicPr>
          <p:cNvPr id="15362" name="Picture 2" descr="http://amti.ru/assets/images/news/febr_2018/y6stRI9iQZ8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1" r="6958"/>
          <a:stretch/>
        </p:blipFill>
        <p:spPr bwMode="auto">
          <a:xfrm>
            <a:off x="709238" y="2026706"/>
            <a:ext cx="5662962" cy="299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amti.ru/assets/images/news/febr_2018/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68" y="1904434"/>
            <a:ext cx="2316320" cy="318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96423" y="741933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Достижения </a:t>
            </a:r>
            <a:r>
              <a:rPr kumimoji="0" lang="ru-RU" altLang="ru-RU" sz="24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АМТИ в 2018 году: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53293" y="187628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93124" y="1215792"/>
            <a:ext cx="7676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АМТИ «Ворошиловские стрелки» победитель муниципальной исторической  игры «Великая история»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47" y="-161976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75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16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s://lh3.googleusercontent.com/Pi1JVxtDStVNFNpNhLTKTsP1JKXrDaa4CURnFvaJuqzOlE7SEEipAB2d-K_6tL9jzN_DEcLltMQY_wU8x7rXlJ5je_TT3k482Y9-ItGYK9mc5HzZIbKv7wntklKOXwYsHiNbLj9fxg=w993-h662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15048" r="17794" b="10047"/>
          <a:stretch/>
        </p:blipFill>
        <p:spPr bwMode="auto">
          <a:xfrm>
            <a:off x="683568" y="1923678"/>
            <a:ext cx="4795184" cy="305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amti.ru/assets/images/news/may_2018/BG3607qvR-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9" r="10944"/>
          <a:stretch/>
        </p:blipFill>
        <p:spPr bwMode="auto">
          <a:xfrm>
            <a:off x="5580111" y="1923678"/>
            <a:ext cx="3435629" cy="305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96423" y="741933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Достижения </a:t>
            </a:r>
            <a:r>
              <a:rPr kumimoji="0" lang="ru-RU" altLang="ru-RU" sz="24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АМТИ в 2018 году: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53293" y="187628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93124" y="1215792"/>
            <a:ext cx="7676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АМТИ призер муниципального этапа по парламентским дебатам сезона 2017-2018 года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-115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32" y="-161977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75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17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20477" y="187628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96423" y="775400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Достижения </a:t>
            </a:r>
            <a:r>
              <a:rPr kumimoji="0" lang="ru-RU" altLang="ru-RU" sz="24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АМТИ в 2018 году: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14072" y="1347614"/>
            <a:ext cx="71686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АМТИ «Атлас» призер Армавирской Студенческой лиги КВН сезона 2017-2018 года</a:t>
            </a:r>
          </a:p>
        </p:txBody>
      </p:sp>
      <p:pic>
        <p:nvPicPr>
          <p:cNvPr id="16386" name="Picture 2" descr="https://lh3.googleusercontent.com/Ox1MFkF48ZYnM9VELpYfsh1i73tiSlKG06zMbLu5FAQAb2HTKRAfWJDQHbhy1wtop2hgOpaHTWCPUqp4C-Nhm4mfNbanE0egoqZKwtU0JIrriWTwjIeb8is7_HlmuScpdfzBProXMw=w646-h969-n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13"/>
          <a:stretch/>
        </p:blipFill>
        <p:spPr bwMode="auto">
          <a:xfrm>
            <a:off x="1115616" y="2140885"/>
            <a:ext cx="2664296" cy="29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lh3.googleusercontent.com/jp76YvKvHG7AlDlr0M5d0_SNHw7yXw8LAsqPoQWeSk4sZOuitx4n_9sX1ORILMgVbevhSQLkI8fFo-tliLb6g7ZTrpuOb_QW-Lxm4E8PTwOrHOQPWqv3hXfPeNJe1Gspl6wLoXpoBA=w1454-h969-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583" y="2140886"/>
            <a:ext cx="4367865" cy="291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8002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6" y="-153047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89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18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49294" y="187628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96423" y="775400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Достижения </a:t>
            </a:r>
            <a:r>
              <a:rPr kumimoji="0" lang="ru-RU" altLang="ru-RU" sz="24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АМТИ в 2018 году: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12981" y="1268385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АМТИ – обладатели Гран-при студенческого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фотокросса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честь 100-летия КубГТУ</a:t>
            </a:r>
          </a:p>
        </p:txBody>
      </p:sp>
      <p:pic>
        <p:nvPicPr>
          <p:cNvPr id="25602" name="Picture 2" descr="https://lh3.googleusercontent.com/UYqNGvmQiKLEFy2mWd4nsiKhuTuusc_Gh-MWZWSokCg-TcmiU1yEZbCYksigPbQsgONB3NGESsb6TijH1j4vE_QpVOnGOU_JVlUF6jlkw_IHCrrGDMUQBHQ-jykYb0W1rhwwJ-to-Q=w1280-h960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51" y="2224041"/>
            <a:ext cx="3585276" cy="268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lh3.googleusercontent.com/ntVDhBSpzrBKM9hM5DoR93wAqdjAdaJQU3RiuA246eO3ZaK6tfhtUJkH537dRUIKPAIFE6J2gn25nB0zr7AmrD6hOTB22qMXEcwNEoiN1Ec74l9ez86uRwLSG9M5NTmwC3QLNiyGEQ=w1280-h960-n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" t="10935" r="15249" b="20880"/>
          <a:stretch/>
        </p:blipFill>
        <p:spPr bwMode="auto">
          <a:xfrm>
            <a:off x="4728132" y="2224041"/>
            <a:ext cx="405777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7" y="-161049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95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24451" y="4806522"/>
            <a:ext cx="2133600" cy="273844"/>
          </a:xfrm>
        </p:spPr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19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s://lh3.googleusercontent.com/rS9diVkbNYJpDFgu54dKSF-SYqk_p_lZJAGjJriustGNlXEKxqXwOnnMsD3hBH4Z_wWpchgdxvSU2A13iok2u-seIDSbyU2JVLSl6rOhaJaWRKML9-NEEBBLPHqV7Fs53YN5n8vcJA=w883-h662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8" t="31495" r="20975" b="4871"/>
          <a:stretch/>
        </p:blipFill>
        <p:spPr bwMode="auto">
          <a:xfrm>
            <a:off x="1093125" y="1615902"/>
            <a:ext cx="3406868" cy="281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lh3.googleusercontent.com/bmLj-C1uDA9evCLosO3tPbV7UxjDgZuMMryw6CpeGxN-2EVwqOkqvi8EPiYHF4OFCM7vSLzJ6XYGIkSfTgnHghKE5YVkOGKgBTiRhlk6Yn5o6Z3f6W3CtWD2UO5uAAj9BBaW1vFHfXW11o4JOYvhcbiz9lkLLBvDdhryqjTky56oGg9Bat90JyvoG9hQjhLTF27-o8Ofke5WLBUP73mmixLQ9wMnXVSwaY_75EazL0FdRrPagu0xeKRbss8zAF38Wiy33AEM3UUKH0T0drm2HwNQJUV_5tYDSwv3B5CZ52fmBLG7QT_RjqICg7IlWB6ycmw632RpFP_CF6OTt1cYXN67jUr3nZn7BhI2ClxeUfUoxhLncM3zG6ZORalVdQ9-UsvJw4V_71H263a6aK2KZXz8Hvt0yzrU7l_o3SCZVZzevu9cAk-70S4PY3GcbJmS1O2z2FwB02aaRRAh3koBmFi7S5nirYI1XK6V7hGZavRmJAsolRowxJwLyP51b-0Gju7TLMaFrCBvrpniLrr5iUSefiRDjM6N61D38H3g3mLI13q3vbnVnwTZsT_K6YgMTKrjplnb9dWib9rSOsujehJc2Frq4KaglMrlY3fS_Q=w1446-h963-n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t="20546" r="19170"/>
          <a:stretch/>
        </p:blipFill>
        <p:spPr bwMode="auto">
          <a:xfrm>
            <a:off x="4931236" y="1615902"/>
            <a:ext cx="3341777" cy="281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296423" y="741933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Достижения </a:t>
            </a:r>
            <a:r>
              <a:rPr kumimoji="0" lang="ru-RU" altLang="ru-RU" sz="24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АМТИ в 2018 году: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49294" y="125036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93124" y="1215792"/>
            <a:ext cx="76762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социальных акций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858357" y="4407769"/>
            <a:ext cx="55381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«Жизнь прекрасна: режьте пироги, </a:t>
            </a:r>
          </a:p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не запястья»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357375" y="4435059"/>
            <a:ext cx="25654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«Стоп ВИЧ/СПИД»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47" y="-181110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75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6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91962" y="75853"/>
            <a:ext cx="77600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Министерство науки и высшего образования Российской Федерации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«Кубанский государственный технологический университет»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(ФГБОУ ВО «КубГТУ»)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693133"/>
            <a:ext cx="9143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воспитательной работы в институте и о работе кураторов учебных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486" y="4096692"/>
            <a:ext cx="68057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М.А.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Поливина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Зам. директора по воспитательной работе АМТИ</a:t>
            </a:r>
          </a:p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«КубГТУ»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"/>
            <a:ext cx="755575" cy="77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54285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2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818186"/>
            <a:ext cx="2133600" cy="273844"/>
          </a:xfrm>
        </p:spPr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https://lh3.googleusercontent.com/NXyl3nwcGRpTD7mVhSzCoZrelhpDuvxZ1TeG40Ko_wsi0p1MMtH1mQffVXBfoBVOXwwDo6AHq7BegmrpJUDR2DyXS8NT4bWAd6GEpdV_XeRbC6Izc2F-OtFwZ4cAf5q-DsVSwK_UEw=w883-h662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8" t="21387" b="13465"/>
          <a:stretch/>
        </p:blipFill>
        <p:spPr bwMode="auto">
          <a:xfrm>
            <a:off x="1034140" y="1851670"/>
            <a:ext cx="4401956" cy="258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lh3.googleusercontent.com/eQyJnJyUAAbb_nvnzcwD5T1o01nTu3rpmGRby34uP0fCzKaxkVhfVJzQsp6o1E4eCXP3JrIUdezQ8Mu41xo6PTn7X0QTcXV5_Y8Xvx1pldgMT1oZ3F2JzLs3ncJvLlNwTt3ig21wUw=w497-h662-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632" y="1851670"/>
            <a:ext cx="1941760" cy="259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296423" y="741933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Достижения </a:t>
            </a:r>
            <a:r>
              <a:rPr kumimoji="0" lang="ru-RU" altLang="ru-RU" sz="24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АМТИ в 2018 году: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49294" y="187628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93124" y="1215792"/>
            <a:ext cx="76762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социальных акций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18503" y="4443958"/>
            <a:ext cx="25654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«Герои Кубани»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652120" y="4475896"/>
            <a:ext cx="2922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«Дорогами той войны»</a:t>
            </a:r>
          </a:p>
        </p:txBody>
      </p:sp>
      <p:pic>
        <p:nvPicPr>
          <p:cNvPr id="17" name="Picture 2" descr="https://lh3.googleusercontent.com/NXyl3nwcGRpTD7mVhSzCoZrelhpDuvxZ1TeG40Ko_wsi0p1MMtH1mQffVXBfoBVOXwwDo6AHq7BegmrpJUDR2DyXS8NT4bWAd6GEpdV_XeRbC6Izc2F-OtFwZ4cAf5q-DsVSwK_UEw=w883-h662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8" t="21387" b="13465"/>
          <a:stretch/>
        </p:blipFill>
        <p:spPr bwMode="auto">
          <a:xfrm>
            <a:off x="1034140" y="1889919"/>
            <a:ext cx="4401956" cy="258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23" y="-155808"/>
            <a:ext cx="13652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402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21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10336" y="155516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96423" y="775400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Достижения </a:t>
            </a:r>
            <a:r>
              <a:rPr kumimoji="0" lang="ru-RU" altLang="ru-RU" sz="24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АМТИ в 2018 году: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66897" y="1261065"/>
            <a:ext cx="61206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смотр-конкурса «Студенческая весна-2018» в АМТИ</a:t>
            </a:r>
          </a:p>
        </p:txBody>
      </p:sp>
      <p:pic>
        <p:nvPicPr>
          <p:cNvPr id="14338" name="Picture 2" descr="https://lh3.googleusercontent.com/-hznhDtr6m8P4QrCEARJo8JGOd8716EP2-SOE0oapHCPy8LlqS6fFT8aUGQVgoDAD3AtwQ3rPA1ilz4mAXe3cAzM2VifFMZB7KEcy9lfEsoFF2h6rMq-d0HEQHQxfSw-IS3OgaIq-g=w1726-h969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28213" b="16780"/>
          <a:stretch/>
        </p:blipFill>
        <p:spPr bwMode="auto">
          <a:xfrm>
            <a:off x="840451" y="2139702"/>
            <a:ext cx="7895656" cy="253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629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61977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89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22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49294" y="123478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96423" y="775400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Достижения </a:t>
            </a:r>
            <a:r>
              <a:rPr kumimoji="0" lang="ru-RU" altLang="ru-RU" sz="24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АМТИ в 2018 году: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66897" y="1261065"/>
            <a:ext cx="61206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праздничного концерта ветеранам-пограничникам </a:t>
            </a:r>
          </a:p>
        </p:txBody>
      </p:sp>
      <p:pic>
        <p:nvPicPr>
          <p:cNvPr id="24578" name="Picture 2" descr="https://lh3.googleusercontent.com/yXV4S-82ah4ew3VzOpW81FumUP2Hi0KHi2VdoKjEFVcguqSDOjd1Q_IBaROocwHVpMMs6lAIJTpyUMBbvWi3TJKGc8G6lbJnzlH_VnlIo9qJ2HVa4_Es5V-7_n6ErTyNsI6FgIyfKw=w1454-h969-n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8"/>
          <a:stretch/>
        </p:blipFill>
        <p:spPr bwMode="auto">
          <a:xfrm>
            <a:off x="611560" y="2211710"/>
            <a:ext cx="3060338" cy="267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lh3.googleusercontent.com/ElTwbo46C4bPOGibbaUQYitYBxjoeGjALJWn0EnSNXXVe1J_vG2FeuwLwzYiEbd0xljTrouAawYJJCjapwgse4csMujEI_bSZIWXLKjWdgSkftOrmsVmAkc2rnLxQFXU7LRT6hXKfA=w1454-h969-n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0" r="15910"/>
          <a:stretch/>
        </p:blipFill>
        <p:spPr bwMode="auto">
          <a:xfrm>
            <a:off x="3767728" y="2197012"/>
            <a:ext cx="2664296" cy="274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s://lh3.googleusercontent.com/cT9EV3yvDPveSKtwgNVPLstmbc0U2jXB-CkmC9s72BcIjtUF5GkwSkzpeQ0iFH56Dhmh02If6WTtITmOwjeSnL3ufCQjftp5QZ1ZidhpagaZ2Mos9IGCHtuU_47TByR1jApBBafUsA=w1454-h969-n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7" r="10761"/>
          <a:stretch/>
        </p:blipFill>
        <p:spPr bwMode="auto">
          <a:xfrm>
            <a:off x="6444208" y="2211710"/>
            <a:ext cx="2646485" cy="267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61976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23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553293" y="132656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96423" y="775400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Достижения </a:t>
            </a:r>
            <a:r>
              <a:rPr kumimoji="0" lang="ru-RU" altLang="ru-RU" sz="24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АМТИ в 2018 году: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93124" y="1215792"/>
            <a:ext cx="76762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Волонтерская деятельность </a:t>
            </a:r>
          </a:p>
        </p:txBody>
      </p:sp>
      <p:pic>
        <p:nvPicPr>
          <p:cNvPr id="15362" name="Picture 2" descr="https://lh3.googleusercontent.com/w1Qr6J7wDKNjdvmcvIazxTPtpMCOLCZmijEpJRVJKjaRfbxPrF1tfRyVv6IHKdY_uRt3rHa6tz1X8UdXbN3prrXUkGHSQ_vpsoTCEflIdnlmfnUbqK-_SBQ9_HEvBeIdd_IWIHoTLA=w1040-h780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t="16292" r="4722" b="9469"/>
          <a:stretch/>
        </p:blipFill>
        <p:spPr bwMode="auto">
          <a:xfrm>
            <a:off x="738538" y="1779662"/>
            <a:ext cx="4142673" cy="252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3875" y="429994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экологический субботник «Зеленая Весна-2018»</a:t>
            </a:r>
          </a:p>
        </p:txBody>
      </p:sp>
      <p:pic>
        <p:nvPicPr>
          <p:cNvPr id="15364" name="Picture 4" descr="https://lh3.googleusercontent.com/I_LgoxoUWCwfGGYm81NpaGcep2S-7JahdDhcTLQn4Rdzvp2B96Z3Es-bNIKBcP_1H-R3Z_vWrfhbnElUsHgTwlMhLGoo_D64t_8odbxHK1ANwzXCZa6BUn-MA8bKtK0JqrnnxqVmpw=w1024-h576-n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4" r="10109"/>
          <a:stretch/>
        </p:blipFill>
        <p:spPr bwMode="auto">
          <a:xfrm>
            <a:off x="5095875" y="1779662"/>
            <a:ext cx="3436565" cy="25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50887" y="4301683"/>
            <a:ext cx="32034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Устранение последствий ЧС в </a:t>
            </a:r>
          </a:p>
          <a:p>
            <a:pPr algn="ctr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Хадыженск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-9157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32" y="-181161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89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1" t="28918" r="20072" b="18097"/>
          <a:stretch/>
        </p:blipFill>
        <p:spPr bwMode="auto">
          <a:xfrm>
            <a:off x="1222594" y="699542"/>
            <a:ext cx="6229726" cy="444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24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4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49294" y="125036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61977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75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29104" y="4495107"/>
            <a:ext cx="2133600" cy="273844"/>
          </a:xfrm>
        </p:spPr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25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pic>
        <p:nvPicPr>
          <p:cNvPr id="16386" name="Picture 2" descr="https://lh3.googleusercontent.com/0VpscnRsk3O4jfqGoEmSWMm3OG8qqT-gbsZ0ENpvsCqUy3UQ8DRYFjVzzED20pKQ_PL0qAKMEbcfdgngMfFQuFEQhHCGe-I3Rv3grsNwMkT1FPxgrxJvZofkulJTQqrq2FxfvGUIzA=w994-h662-n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19653"/>
          <a:stretch/>
        </p:blipFill>
        <p:spPr bwMode="auto">
          <a:xfrm>
            <a:off x="539552" y="2036310"/>
            <a:ext cx="3531790" cy="197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lh3.googleusercontent.com/zC_ZyrDJC9kRnaO9XZYtaCKaU5mRKNlUBwl9IoUmVSrbKC8ZOCxy84RrSOps7088gVfjJeXrBZNi8GTomG6BsBuL3E3q0g4LC3N05mrGfvPB7HzgEZuVSCQ29PeDo759qZZigPmC8Q=w1177-h662-n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5" r="19249"/>
          <a:stretch/>
        </p:blipFill>
        <p:spPr bwMode="auto">
          <a:xfrm>
            <a:off x="4067944" y="2036310"/>
            <a:ext cx="2983608" cy="197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lh3.googleusercontent.com/suGV8-FAG-3mG7Am04HSomjczNaKW_gTOFKssibf31efGPQlxWiukow0KaRpO7Bi9GrOCi5CyEd-nOId-P9ZrdOUJDzeL_H-8D6m8VtUYb64kvYxu2I4606pMP61YjNjExtQ9BVVFg=w398-h662-n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t="7475" b="17967"/>
          <a:stretch/>
        </p:blipFill>
        <p:spPr bwMode="auto">
          <a:xfrm>
            <a:off x="7073623" y="2036310"/>
            <a:ext cx="2034881" cy="276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338626" y="253533"/>
            <a:ext cx="67558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  <a:p>
            <a:pPr algn="ctr"/>
            <a:endParaRPr lang="ru-RU" sz="1400" b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296423" y="775400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Достижения </a:t>
            </a:r>
            <a:r>
              <a:rPr kumimoji="0" lang="ru-RU" altLang="ru-RU" sz="24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АМТИ в 2018 году: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3124" y="1215792"/>
            <a:ext cx="76762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Russia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60609" y="4011910"/>
            <a:ext cx="14896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«Туризм»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62384" y="4015703"/>
            <a:ext cx="29274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«Программные решения </a:t>
            </a:r>
          </a:p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бизнеса»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346225" y="4766010"/>
            <a:ext cx="14896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«Геодезия»</a:t>
            </a:r>
          </a:p>
        </p:txBody>
      </p:sp>
      <p:pic>
        <p:nvPicPr>
          <p:cNvPr id="18" name="Picture 4" descr="https://lh3.googleusercontent.com/zC_ZyrDJC9kRnaO9XZYtaCKaU5mRKNlUBwl9IoUmVSrbKC8ZOCxy84RrSOps7088gVfjJeXrBZNi8GTomG6BsBuL3E3q0g4LC3N05mrGfvPB7HzgEZuVSCQ29PeDo759qZZigPmC8Q=w1177-h662-n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5" r="19249"/>
          <a:stretch/>
        </p:blipFill>
        <p:spPr bwMode="auto">
          <a:xfrm>
            <a:off x="4051146" y="2036309"/>
            <a:ext cx="2983608" cy="197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063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32" y="-161976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75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26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553293" y="187628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96423" y="775400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Достижения </a:t>
            </a:r>
            <a:r>
              <a:rPr kumimoji="0" lang="ru-RU" altLang="ru-RU" sz="24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АМТИ в 2018 году: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93124" y="1215792"/>
            <a:ext cx="76762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«Абилимпикс»</a:t>
            </a:r>
          </a:p>
        </p:txBody>
      </p:sp>
      <p:pic>
        <p:nvPicPr>
          <p:cNvPr id="2050" name="Picture 2" descr="https://lh3.googleusercontent.com/v49MMzi8O7axWvV-oTI7x5d1ocvMVtr-I_-LOrTHukwYbSenJot-J5mRrsQvu3y5DgGktZQBNJ1tMnrDkJ-r7-TrACuAUgaiJ8xe3u0swl-k5pSt8hFFNeir24D9FSyG1hltjVQtvA=w1280-h720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114324"/>
            <a:ext cx="4751239" cy="267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SZCFu2l1oLnjLsmTxDW_EI2OF65nozl8QIQPnlFPON__R31Scqf4Cy0xev-aCY6FFCeaywiYVcpRFq_JMjJzZg3_Iso0DVs-bO-NNVqgDpkceYvet276_e601Cw293vGiYFuMv6aQg=w546-h969-n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2" b="11791"/>
          <a:stretch/>
        </p:blipFill>
        <p:spPr bwMode="auto">
          <a:xfrm>
            <a:off x="1280749" y="1779662"/>
            <a:ext cx="2283139" cy="32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32" y="-156435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83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27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555989" y="187628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96423" y="775400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Работа с ветеранами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http://www.amti.ru/assets/images/news/nov_2018/IMG_8346-19-11-18-12-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728" y="1422883"/>
            <a:ext cx="1724408" cy="180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lh3.googleusercontent.com/jfPQiVehgHCsa20746Q44olrhaNHESPRLXTwm8wfFxfYAGyx2Lor-BJIJMdJxq1ndxZOcLpsPvzNaNKqObur3Stcn3Y_eEMLbAZSwGLadtdkyjWRTx1LJGOqWjeHhOo497UVA1EsMA=w1726-h969-n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/>
          <a:stretch/>
        </p:blipFill>
        <p:spPr bwMode="auto">
          <a:xfrm>
            <a:off x="531662" y="1309073"/>
            <a:ext cx="3464274" cy="203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48180" y="3339994"/>
            <a:ext cx="37508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праздничного концерта для ветеранов АМТИ»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627237" y="3348138"/>
            <a:ext cx="40195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Поздравление ветеранов </a:t>
            </a:r>
          </a:p>
        </p:txBody>
      </p:sp>
      <p:pic>
        <p:nvPicPr>
          <p:cNvPr id="28678" name="Picture 6" descr="https://lh3.googleusercontent.com/OrycZYAfSacjB_x0LEE60z9DnouhCIN5_Ktpizmh3U8V9hIUqwRhD02azdsezpFOx2dzFngg9wp1ALk8A2VczAV1S8d2BC8Nkjtl-w7AkFPfYFW5SDlEueKeB2Y6C_Kq4chAChBvsg=w1280-h720-n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" t="9725" r="4269"/>
          <a:stretch/>
        </p:blipFill>
        <p:spPr bwMode="auto">
          <a:xfrm>
            <a:off x="5822161" y="1422883"/>
            <a:ext cx="3256316" cy="180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93190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67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28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338778" y="200474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198873" y="771550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Освещение деятельности</a:t>
            </a:r>
            <a:r>
              <a:rPr kumimoji="0" lang="ru-RU" altLang="ru-RU" sz="24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 АМТИ 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в СМИ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12459" y="1563638"/>
            <a:ext cx="2349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http://www.amti.ru/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9054" y="1851670"/>
            <a:ext cx="2073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https://kubstu.ru/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1560" y="1203598"/>
            <a:ext cx="54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 новостей на интернет-страницах: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2099632"/>
            <a:ext cx="29258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https://vk.com/molodarm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4917" y="2355726"/>
            <a:ext cx="33742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https://www.gorodarmavir.ru/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1558" y="2787774"/>
            <a:ext cx="52494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 новостей на телевидение: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6762" y="3075806"/>
            <a:ext cx="2015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http://amedia.tv/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49" name="Picture 1" descr="C:\Users\pma\Desktop\IMG_07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170" y="1696550"/>
            <a:ext cx="3481326" cy="2603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1" name="Прямоугольник 20"/>
          <p:cNvSpPr/>
          <p:nvPr/>
        </p:nvSpPr>
        <p:spPr>
          <a:xfrm>
            <a:off x="611557" y="3664064"/>
            <a:ext cx="5249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ыпуск </a:t>
            </a:r>
            <a:r>
              <a:rPr lang="ru-RU" sz="2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студенческой газеты «Вестник </a:t>
            </a:r>
            <a:r>
              <a:rPr lang="ru-RU" sz="2000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Политеха</a:t>
            </a:r>
            <a:r>
              <a:rPr lang="ru-RU" sz="2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61976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67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29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338778" y="201085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198873" y="771550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Стипендиаты АМТИ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307671"/>
              </p:ext>
            </p:extLst>
          </p:nvPr>
        </p:nvGraphicFramePr>
        <p:xfrm>
          <a:off x="990835" y="1419622"/>
          <a:ext cx="7613613" cy="251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249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стипендии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 </a:t>
                      </a:r>
                      <a:r>
                        <a:rPr lang="ru-RU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уч.год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 </a:t>
                      </a:r>
                      <a:r>
                        <a:rPr lang="ru-RU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уч.год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Стипендия Президента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aseline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чел.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Стипендия Правительства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чел.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чел.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Стипендия администрации</a:t>
                      </a:r>
                      <a:r>
                        <a:rPr lang="ru-RU" sz="1600" baseline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Краснодарского края для талантливой молодежи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чел.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чел.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Стипендия</a:t>
                      </a:r>
                      <a:r>
                        <a:rPr lang="ru-RU" sz="1600" baseline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ректора КубГТУ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чел.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61049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2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49294" y="252606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</a:t>
            </a:r>
            <a:r>
              <a:rPr lang="ru-RU" sz="1400" b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«КубГТУ» </a:t>
            </a:r>
            <a:endParaRPr lang="ru-RU" sz="1400" b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582" y="1151910"/>
            <a:ext cx="8500913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Воспитательная работа в АМТИ проводится на основании:</a:t>
            </a:r>
          </a:p>
          <a:p>
            <a:pPr>
              <a:defRPr/>
            </a:pPr>
            <a:endParaRPr lang="ru-RU" sz="2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ru-RU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Устава университета;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ru-RU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ежегодно утверждаемого плана по воспитательной работе;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ru-RU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локальных актов, регламентирующих в АМТИ организацию и обеспечение воспитательного процесса. 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850" y="0"/>
            <a:ext cx="1048150" cy="10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16" y="-161976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40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30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173738" y="152576"/>
            <a:ext cx="7249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20452" y="658998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Работа с кураторами 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181120"/>
            <a:ext cx="83735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Основными направлениями работы куратора являются:</a:t>
            </a:r>
            <a:endParaRPr lang="ru-RU" alt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alt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знакомство студентов с организацией учебного процесса, с Законом о высшем и послевузовском образовании, Уставом университета, Правилами внутреннего распорядка университета;</a:t>
            </a:r>
          </a:p>
          <a:p>
            <a:pPr>
              <a:buFont typeface="Arial" pitchFamily="34" charset="0"/>
              <a:buChar char="•"/>
            </a:pPr>
            <a:r>
              <a:rPr lang="ru-RU" alt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направление усилия на создание организованного сплоченного коллектива в группе, проведение работы по формированию актива группы;</a:t>
            </a:r>
          </a:p>
          <a:p>
            <a:pPr>
              <a:buFont typeface="Arial" pitchFamily="34" charset="0"/>
              <a:buChar char="•"/>
            </a:pPr>
            <a:r>
              <a:rPr lang="ru-RU" alt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помощь в адаптации студентов к новой системе обучения, ориентации в правах и обязанностях, культурному и физическому совершенствованию, налаживанию доброжелательных отношений между преподавателями и студентами;</a:t>
            </a:r>
          </a:p>
          <a:p>
            <a:pPr>
              <a:buFont typeface="Arial" pitchFamily="34" charset="0"/>
              <a:buChar char="•"/>
            </a:pPr>
            <a:r>
              <a:rPr lang="ru-RU" alt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оказание помощи активу студенческой группы в организационной работе, содействие привлечению студентов к научно-исследовательской работе и развитию различных форм студенческого самоуправления;</a:t>
            </a:r>
          </a:p>
          <a:p>
            <a:pPr>
              <a:buFont typeface="Arial" pitchFamily="34" charset="0"/>
              <a:buChar char="•"/>
            </a:pPr>
            <a:r>
              <a:rPr lang="ru-RU" alt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информирование заведующего кафедрой об учебных делах в студенческой группе, о запросах, нуждах и настроениях студентов.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691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95473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71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2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31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2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338778" y="201085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61049"/>
            <a:ext cx="1352383" cy="1352383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872961"/>
              </p:ext>
            </p:extLst>
          </p:nvPr>
        </p:nvGraphicFramePr>
        <p:xfrm>
          <a:off x="827584" y="1419622"/>
          <a:ext cx="2880320" cy="3031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606"/>
                <a:gridCol w="1995714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Преподаватель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18-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ФАБ-ИВ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Дышкант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Е.Е.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18-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ФАБ-НД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Часов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К.В.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18-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ФАБ-СТ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Сумская О.А.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18-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ФАБ-ЭТ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Андриенко А.В.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18-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ФАБ-ЭЭ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Коврига Е.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ФАБ-ИВ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Карлов Д.Н.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ФАБ-НД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Шарнов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А.И.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ФАБ-СТ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Стадник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С.В.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ФАБ-ЭТ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Пучкин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В.Н.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9420"/>
              </p:ext>
            </p:extLst>
          </p:nvPr>
        </p:nvGraphicFramePr>
        <p:xfrm>
          <a:off x="4860032" y="1419622"/>
          <a:ext cx="3456384" cy="28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527"/>
                <a:gridCol w="2394857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Преподаватель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ФАБ-ЭЭ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Зуева В.Н.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ФАБ-ИВ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Шкуропий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О.И.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ФАБ-НД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Пахлян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И.А.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ФАБ-СТ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Абелян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А.С.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ФАБ-ЭТ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Иванов М.В,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ФАБ-ЭЭ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Моногаров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С.И.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ФАБ-НД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Ладенко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А.А.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ФАБ-ЭТ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Давыдов С.К,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ФАБ-ЭЭ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Белозерская Т.Ю.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660627" y="845621"/>
            <a:ext cx="611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Кураторы академических групп АМТИ 2018/2019 уч. год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363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F91B581B-3C88-4354-84BE-F4C139843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EDBEB-AF9C-4DA3-98B2-E3954669F69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C:\Documents and Settings\БондаренкоАА\Рабочий стол\555.jpg">
            <a:extLst>
              <a:ext uri="{FF2B5EF4-FFF2-40B4-BE49-F238E27FC236}">
                <a16:creationId xmlns="" xmlns:a16="http://schemas.microsoft.com/office/drawing/2014/main" id="{DEAEBBC1-7CDF-48FB-8C57-22A4FABB7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БондаренкоАА\Рабочий стол\555.jpg">
            <a:extLst>
              <a:ext uri="{FF2B5EF4-FFF2-40B4-BE49-F238E27FC236}">
                <a16:creationId xmlns="" xmlns:a16="http://schemas.microsoft.com/office/drawing/2014/main" id="{1DAB17AD-77D4-48E1-81E1-CCDB7A5EA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4CF1679-0305-4C69-96A5-75369BD5BEA5}"/>
              </a:ext>
            </a:extLst>
          </p:cNvPr>
          <p:cNvSpPr/>
          <p:nvPr/>
        </p:nvSpPr>
        <p:spPr>
          <a:xfrm>
            <a:off x="1338778" y="201085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377511A2-E64E-4057-9EE3-2F035A82E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E456AF0-3114-48C0-AA65-A5FAF5DBF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61049"/>
            <a:ext cx="1352383" cy="13523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41DF889-3E82-445F-ACC7-947DAA17E1A1}"/>
              </a:ext>
            </a:extLst>
          </p:cNvPr>
          <p:cNvSpPr txBox="1"/>
          <p:nvPr/>
        </p:nvSpPr>
        <p:spPr>
          <a:xfrm>
            <a:off x="827584" y="1581606"/>
            <a:ext cx="4436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 групповой чат актива АМТИ  в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сотовом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мессенджере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App.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sz="2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отдельный чат кураторов групп АМТИ.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4D37A82-1FD4-437E-B827-76BE343B03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670" y="1392421"/>
            <a:ext cx="2666115" cy="27289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3431" y="915566"/>
            <a:ext cx="3886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пространство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61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2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33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2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338778" y="201085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61049"/>
            <a:ext cx="1352383" cy="1352383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025757"/>
              </p:ext>
            </p:extLst>
          </p:nvPr>
        </p:nvGraphicFramePr>
        <p:xfrm>
          <a:off x="2555776" y="1027250"/>
          <a:ext cx="1987822" cy="3992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9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39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36112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  <a:endParaRPr lang="ru-RU" sz="8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 </a:t>
                      </a:r>
                      <a:r>
                        <a:rPr lang="ru-RU" sz="85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уч.год</a:t>
                      </a:r>
                      <a:endParaRPr lang="ru-RU" sz="8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17-ФАБ-ИВ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17-ФАБ-НД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6706">
                <a:tc>
                  <a:txBody>
                    <a:bodyPr/>
                    <a:lstStyle/>
                    <a:p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17-ФАБ-СТ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67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17-ФАБ-ЭТ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67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17-ФАБ-ЭЭ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67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16-ФАБ-ИВ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67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16-ФАБ-НД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67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16-ФАБ-СТ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667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16-ФАБ-ЭТ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667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16-ФАБ-ЭЭ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667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15-ФАБ-НД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667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15-ФАБ-ЭТ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667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15-ФАБ-ЭЭ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667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14-ФАБ-ИВ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667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14-ФАБ-НД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667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14-ФАБ-ЭТ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087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14-ФАБ-ЭЭ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644829"/>
              </p:ext>
            </p:extLst>
          </p:nvPr>
        </p:nvGraphicFramePr>
        <p:xfrm>
          <a:off x="5364088" y="1030287"/>
          <a:ext cx="1900610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3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03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1128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 </a:t>
                      </a:r>
                      <a:r>
                        <a:rPr lang="ru-RU" sz="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уч.год</a:t>
                      </a:r>
                      <a:endParaRPr lang="ru-RU" sz="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1283">
                <a:tc>
                  <a:txBody>
                    <a:bodyPr/>
                    <a:lstStyle/>
                    <a:p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18-ФАБ-ИВ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1283">
                <a:tc>
                  <a:txBody>
                    <a:bodyPr/>
                    <a:lstStyle/>
                    <a:p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18-ФАБ-НД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1283">
                <a:tc>
                  <a:txBody>
                    <a:bodyPr/>
                    <a:lstStyle/>
                    <a:p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18-ФАБ-СТ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1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18-ФАБ-ЭТ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1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18-ФАБ-ЭЭ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1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17-ФАБ-ИВ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1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17-ФАБ-НД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1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17-ФАБ-СТ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1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17-ФАБ-ЭТ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1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17-ФАБ-ЭЭ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1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16-ФАБ-ИВ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1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16-ФАБ-НД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1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16-ФАБ-СТ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11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16-ФАБ-ЭТ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11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16-ФАБ-ЭЭ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11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15-ФАБ-НД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11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15-ФАБ-ЭТ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11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15-ФАБ-ЭЭ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483768" y="660955"/>
            <a:ext cx="4728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успеваемости академических групп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036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2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5"/>
          <p:cNvSpPr txBox="1">
            <a:spLocks/>
          </p:cNvSpPr>
          <p:nvPr/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FA72F9-E249-4D90-AFD3-C53C56857AC5}" type="slidenum">
              <a:rPr lang="ru-RU" sz="1000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34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2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338778" y="201085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61049"/>
            <a:ext cx="1352383" cy="1352383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818494"/>
              </p:ext>
            </p:extLst>
          </p:nvPr>
        </p:nvGraphicFramePr>
        <p:xfrm>
          <a:off x="1475656" y="1347614"/>
          <a:ext cx="2664296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3413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Актив. %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8592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18-ФАБ-ИВ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2322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18-ФАБ-НД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4601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18-ФАБ-СТ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8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18-ФАБ-ЭТ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8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18-ФАБ-ЭЭ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8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17-ФАБ-ИВ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8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17-ФАБ-НД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8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17-ФАБ-СТ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8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17-ФАБ-ЭТ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336006"/>
              </p:ext>
            </p:extLst>
          </p:nvPr>
        </p:nvGraphicFramePr>
        <p:xfrm>
          <a:off x="4747155" y="1347614"/>
          <a:ext cx="3065205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131"/>
                <a:gridCol w="1709074"/>
              </a:tblGrid>
              <a:tr h="20859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Актив. %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08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17-ФАБ-ЭЭ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08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16-ФАБ-ИВ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08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16-ФАБ-НД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08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16-ФАБ-СТ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08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16-ФАБ-ЭТ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08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16-ФАБ-ЭЭ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08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15-ФАБ-НД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08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15-ФАБ-ЭТ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08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15-ФАБ-ЭЭ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58396" y="896204"/>
            <a:ext cx="725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Инициативная деятельность академических групп 2018/2019 уч. год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697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35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173323" y="181256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20452" y="658998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Единые кураторские 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часы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4" name="Picture 4" descr="https://lh3.googleusercontent.com/PJNMIwWW_HjCa2OgFiMPoenPRwmiTha2hlOwpWCBIWH-zj76_HhZHKx2rSXsYHY3n4cXAdijbnRdpLXyvCXKNMLLPywWJfyRr9oBrg28_YcPqwcJnCMQs4wvQaTN23KaeH6iOMzkOA=w1084-h545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9" b="18533"/>
          <a:stretch/>
        </p:blipFill>
        <p:spPr bwMode="auto">
          <a:xfrm>
            <a:off x="4124255" y="3274510"/>
            <a:ext cx="4912241" cy="18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s://lh3.googleusercontent.com/Ud8GbqLE_Q8qe2N0L5ZL60sBdu17_WcyiN10pS3-UhjQ5t3sqTXEdfUnufIQRBTKO4KqY9NdUwOGjWyfaDp60QtJq_VcL8kKTcjojjr-47OQOeBrNHhvCr8XJZ9ptBuud5TTdnoANg=w1113-h580-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86" y="3274510"/>
            <a:ext cx="3487758" cy="18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https://lh3.googleusercontent.com/lWREOcpzz9yTcNX09Cfqihk9ezDNQ2Yw6pxr6xjEwNy2gcRYXngUS-h_oOkg1b_7Ru1T7MW5UPNNq2YLwe6kNoppbIHEhqJ9g8U92kmG7zUS71xaGdkqbyJd1CnxYJizT18DTSzN0g=w1381-h921-n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7" b="30082"/>
          <a:stretch/>
        </p:blipFill>
        <p:spPr bwMode="auto">
          <a:xfrm>
            <a:off x="3808054" y="1142165"/>
            <a:ext cx="5228442" cy="209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2" y="-1002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62051"/>
            <a:ext cx="1352383" cy="13523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E56833D-4F94-465B-B8A0-4F349947BC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74" y="1139705"/>
            <a:ext cx="3119730" cy="209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60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36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173323" y="181256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20452" y="658998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Дни студенческой науки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2" y="-1002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62051"/>
            <a:ext cx="1352383" cy="135238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7E814AC8-1B44-4FE7-ABFA-188508BAEA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5" y="3464636"/>
            <a:ext cx="3095999" cy="16205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7C5D6837-2FE3-493C-98AA-BFEF5C866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94" y="1122041"/>
            <a:ext cx="4976089" cy="232282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FFC83A1-A4D7-4DAF-8EB2-2595478BC1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42" y="3464635"/>
            <a:ext cx="2160749" cy="162056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B1B0D2A5-EF8A-4A44-AF85-8DAF924F08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627" y="3464636"/>
            <a:ext cx="3005555" cy="162056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366C1DEF-381B-498C-A228-4BD2E25FBD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90" y="1120564"/>
            <a:ext cx="3323438" cy="23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96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37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173323" y="181256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414224" y="728667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Спортивно-массовая и патриотическая работа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2" y="-1002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6" y="-162052"/>
            <a:ext cx="1352383" cy="13523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7810D71-B733-46CE-A5C6-49BD753033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922750"/>
            <a:ext cx="3909167" cy="21339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9459927-2AF5-478B-AC53-06B7D37BCD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2" y="2922750"/>
            <a:ext cx="4293708" cy="213396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B7ABA123-2BE8-467D-99E1-2351D9F636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018" y="1317043"/>
            <a:ext cx="2362206" cy="157480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5E16B34E-2DC2-41E5-87D4-6F2C130ED8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3" y="1317043"/>
            <a:ext cx="3449788" cy="157341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EF478F80-96A2-4B95-AC5B-BA3A411AD9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35" y="1317043"/>
            <a:ext cx="2362207" cy="157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1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38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173323" y="181256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20452" y="658998"/>
            <a:ext cx="86616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Кураторская работа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 descr="http://www.amti.ru/assets/images/news/septemb_2018/15371568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" t="19563"/>
          <a:stretch/>
        </p:blipFill>
        <p:spPr bwMode="auto">
          <a:xfrm>
            <a:off x="580186" y="1177362"/>
            <a:ext cx="2952328" cy="206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s://lh3.googleusercontent.com/PJNMIwWW_HjCa2OgFiMPoenPRwmiTha2hlOwpWCBIWH-zj76_HhZHKx2rSXsYHY3n4cXAdijbnRdpLXyvCXKNMLLPywWJfyRr9oBrg28_YcPqwcJnCMQs4wvQaTN23KaeH6iOMzkOA=w1084-h545-n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9" b="18533"/>
          <a:stretch/>
        </p:blipFill>
        <p:spPr bwMode="auto">
          <a:xfrm>
            <a:off x="4088181" y="3274510"/>
            <a:ext cx="4948315" cy="18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s://lh3.googleusercontent.com/Ud8GbqLE_Q8qe2N0L5ZL60sBdu17_WcyiN10pS3-UhjQ5t3sqTXEdfUnufIQRBTKO4KqY9NdUwOGjWyfaDp60QtJq_VcL8kKTcjojjr-47OQOeBrNHhvCr8XJZ9ptBuud5TTdnoANg=w1113-h580-n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86" y="3274510"/>
            <a:ext cx="3487758" cy="18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https://lh3.googleusercontent.com/lWREOcpzz9yTcNX09Cfqihk9ezDNQ2Yw6pxr6xjEwNy2gcRYXngUS-h_oOkg1b_7Ru1T7MW5UPNNq2YLwe6kNoppbIHEhqJ9g8U92kmG7zUS71xaGdkqbyJd1CnxYJizT18DTSzN0g=w1381-h921-n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7" b="30082"/>
          <a:stretch/>
        </p:blipFill>
        <p:spPr bwMode="auto">
          <a:xfrm>
            <a:off x="3808054" y="1120664"/>
            <a:ext cx="5228442" cy="209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2" y="-1002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62051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37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39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276" y="0"/>
            <a:ext cx="1599724" cy="15775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4" y="3165836"/>
            <a:ext cx="8620125" cy="1977664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735805" y="1488455"/>
            <a:ext cx="8196261" cy="1102519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63" y="-215481"/>
            <a:ext cx="2124748" cy="212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89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167" y="-1"/>
            <a:ext cx="941833" cy="92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4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38246" y="123478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811905" y="902574"/>
            <a:ext cx="8008565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5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АМТИ наиболее актуальными в современных условиях определены следующие </a:t>
            </a:r>
            <a:r>
              <a:rPr lang="ru-RU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>
              <a:defRPr/>
            </a:pPr>
            <a:endParaRPr lang="ru-RU" sz="25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ru-RU" sz="25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адаптация первокурсников и иногородних студентов к изменившимся условиям жизнедеятельности, с целью вхождения в среду института;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ru-RU" sz="25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удовлетворение потребностей личности в интеллектуальном, культурном и нравственном развитии посредством получения высшего образования;</a:t>
            </a:r>
          </a:p>
          <a:p>
            <a:pPr algn="just">
              <a:defRPr/>
            </a:pP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61975"/>
            <a:ext cx="1129932" cy="112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4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49294" y="339502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446912"/>
            <a:ext cx="801377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ru-RU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формирование личностных качеств, необходимых для эффективной профессиональной деятельности;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ru-RU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формирование у студентов гражданской позиции и патриотического сознания, правовой и политической культуры, способности к труду и жизни в современных условиях;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97" y="-161976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83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84591" y="304457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3" name="Прямоугольник 2"/>
          <p:cNvSpPr>
            <a:spLocks noChangeArrowheads="1"/>
          </p:cNvSpPr>
          <p:nvPr/>
        </p:nvSpPr>
        <p:spPr bwMode="auto">
          <a:xfrm>
            <a:off x="792629" y="1263125"/>
            <a:ext cx="7739810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SimSun" charset="-122"/>
              </a:defRPr>
            </a:lvl9pPr>
          </a:lstStyle>
          <a:p>
            <a:pPr algn="just" eaLnBrk="1" hangingPunct="1">
              <a:buFont typeface="Wingdings" pitchFamily="2" charset="2"/>
              <a:buChar char="Ø"/>
            </a:pPr>
            <a:r>
              <a:rPr lang="ru-RU" altLang="ru-RU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укрепление и совершенствование физического состояния, стремление к здоровому образу жизни, воспитание нетерпимого отношения к наркотикам, алкоголизму, антиобщественному поведению;</a:t>
            </a:r>
          </a:p>
          <a:p>
            <a:pPr algn="just" eaLnBrk="1" hangingPunct="1">
              <a:buFont typeface="Wingdings" pitchFamily="2" charset="2"/>
              <a:buChar char="Ø"/>
            </a:pPr>
            <a:r>
              <a:rPr lang="ru-RU" altLang="ru-RU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сохранение и приумножение историко-культурных и научных ценностей института;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32" y="-109289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83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7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72498" y="304178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40451" y="1329224"/>
            <a:ext cx="761998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развитие ориентации на общечеловеческие ценности и высокие гуманистические идеалы культуры;</a:t>
            </a:r>
            <a:endParaRPr lang="ru-RU" altLang="ru-RU" sz="2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altLang="ru-RU" sz="2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формирование умений и навыков управления коллективом в различных формах студенческого самоуправления.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18286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4" y="-110403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83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8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500147" y="2575445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49294" y="284943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00869" y="1067203"/>
            <a:ext cx="75875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2013 году в АМТИ создан Объединенный Студенческий совет, в состав которого входят: Студенческий совет; Студенческий профком; Студенческий актив.</a:t>
            </a:r>
          </a:p>
        </p:txBody>
      </p:sp>
      <p:pic>
        <p:nvPicPr>
          <p:cNvPr id="8193" name="Picture 1" descr="H:\Актив\sl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39702"/>
            <a:ext cx="5769935" cy="2464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7469" y="4567226"/>
            <a:ext cx="21275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Всего: 85 человек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63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1" y="-129639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83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A72F9-E249-4D90-AFD3-C53C56857AC5}" type="slidenum">
              <a:rPr lang="ru-RU" sz="10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9</a:t>
            </a:fld>
            <a:endParaRPr lang="ru-RU" sz="10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56" name="Picture 2" descr="C:\Documents and Settings\БондаренкоАА\Рабочий стол\555.jpg"/>
          <p:cNvPicPr>
            <a:picLocks noChangeAspect="1" noChangeArrowheads="1"/>
          </p:cNvPicPr>
          <p:nvPr/>
        </p:nvPicPr>
        <p:blipFill>
          <a:blip r:embed="rId3"/>
          <a:srcRect l="65314" b="13947"/>
          <a:stretch>
            <a:fillRect/>
          </a:stretch>
        </p:blipFill>
        <p:spPr bwMode="auto">
          <a:xfrm>
            <a:off x="-136525" y="0"/>
            <a:ext cx="6604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9" name="Rectangle 16"/>
          <p:cNvSpPr>
            <a:spLocks noChangeArrowheads="1"/>
          </p:cNvSpPr>
          <p:nvPr/>
        </p:nvSpPr>
        <p:spPr bwMode="auto">
          <a:xfrm>
            <a:off x="683568" y="2463702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32714" y="192416"/>
            <a:ext cx="675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АРМАВИРСКИЙ МЕХАНИКО-ТЕХНОЛОГИЧЕСКИЙ ИНСТИТУТ </a:t>
            </a:r>
            <a:b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(ФИЛИАЛ) ФГБОУ ВО «КубГТУ»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51637" y="2242070"/>
            <a:ext cx="2162175" cy="666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Студенческий совет АМТИ </a:t>
            </a:r>
            <a:endParaRPr lang="ru-RU" sz="105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1560" y="3147814"/>
            <a:ext cx="1584176" cy="10001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Сектор научно-инновационной деятельности</a:t>
            </a:r>
            <a:endParaRPr lang="ru-RU" sz="11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48830" y="3147814"/>
            <a:ext cx="1747106" cy="10001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Сектор спортивно-массовой и патриотической работы  </a:t>
            </a:r>
            <a:endParaRPr lang="ru-RU" sz="11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24328" y="3147814"/>
            <a:ext cx="1552308" cy="9693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Сектор СМИ</a:t>
            </a:r>
            <a:endParaRPr lang="ru-RU" sz="11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67944" y="3147814"/>
            <a:ext cx="1666875" cy="9763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Сектор культурно-массовой работы</a:t>
            </a:r>
            <a:endParaRPr lang="ru-RU" sz="11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96136" y="3147814"/>
            <a:ext cx="1666875" cy="9858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Сектор социально-общественной работы</a:t>
            </a:r>
            <a:endParaRPr lang="ru-RU" sz="11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750114" y="4339516"/>
            <a:ext cx="2162175" cy="723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Студенческий актив АМТИ</a:t>
            </a:r>
            <a:endParaRPr lang="ru-RU" sz="11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643312" y="1199778"/>
            <a:ext cx="2162175" cy="723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Объединенный совет обучающихся (ОСО) КубГТУ</a:t>
            </a:r>
            <a:endParaRPr lang="ru-RU" sz="11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5974593" y="1609725"/>
            <a:ext cx="10801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2744044" y="1779662"/>
            <a:ext cx="819844" cy="3782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763688" y="2935465"/>
            <a:ext cx="569036" cy="1930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4724398" y="1923678"/>
            <a:ext cx="2" cy="2342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788024" y="4117206"/>
            <a:ext cx="0" cy="2153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6224406" y="2920621"/>
            <a:ext cx="795866" cy="1979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0"/>
          <p:cNvSpPr>
            <a:spLocks noChangeArrowheads="1"/>
          </p:cNvSpPr>
          <p:nvPr/>
        </p:nvSpPr>
        <p:spPr bwMode="auto">
          <a:xfrm>
            <a:off x="1391145" y="755552"/>
            <a:ext cx="602883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Структура Студенческого самоуправления АМТИ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248" name="Rectangle 33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6286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6286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6286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6286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6286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6286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6286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6286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6286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8650" algn="l"/>
              </a:tabLst>
            </a:pP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8650" algn="l"/>
              </a:tabLst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8650" algn="l"/>
              </a:tabLst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249" name="Rectangle 35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20"/>
          <p:cNvSpPr>
            <a:spLocks noChangeArrowheads="1"/>
          </p:cNvSpPr>
          <p:nvPr/>
        </p:nvSpPr>
        <p:spPr bwMode="auto">
          <a:xfrm>
            <a:off x="6012160" y="1275606"/>
            <a:ext cx="274663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Лидеры органов студенческих</a:t>
            </a:r>
            <a:r>
              <a:rPr kumimoji="0" lang="ru-RU" altLang="ru-RU" sz="14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 объединений АМТИ входят в состав ОСО КубГТУ</a:t>
            </a: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835968" y="2616102"/>
            <a:ext cx="8254181" cy="51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ru-RU" sz="1400" dirty="0"/>
          </a:p>
          <a:p>
            <a:pPr>
              <a:lnSpc>
                <a:spcPct val="95000"/>
              </a:lnSpc>
            </a:pPr>
            <a:endParaRPr lang="ru-RU" sz="1400" b="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3729570" y="2218896"/>
            <a:ext cx="2162175" cy="666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Студенческий профком АМТИ </a:t>
            </a:r>
            <a:endParaRPr lang="ru-RU" sz="105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152884" y="2239301"/>
            <a:ext cx="2162175" cy="666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Студенческие трудовые отряды АМТИ</a:t>
            </a:r>
            <a:endParaRPr lang="ru-RU" sz="105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5833927" y="1752227"/>
            <a:ext cx="880257" cy="4357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>
            <a:off x="2699792" y="2935465"/>
            <a:ext cx="288032" cy="148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3429070" y="2966856"/>
            <a:ext cx="288032" cy="148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>
            <a:off x="4498044" y="2906051"/>
            <a:ext cx="506004" cy="2011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5400675" y="2906051"/>
            <a:ext cx="511614" cy="222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flipH="1" flipV="1">
            <a:off x="7218240" y="2931790"/>
            <a:ext cx="882152" cy="1310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0"/>
            <a:ext cx="10493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5" y="-152605"/>
            <a:ext cx="1352383" cy="13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83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3045</TotalTime>
  <Words>1383</Words>
  <Application>Microsoft Office PowerPoint</Application>
  <PresentationFormat>Экран (16:9)</PresentationFormat>
  <Paragraphs>407</Paragraphs>
  <Slides>39</Slides>
  <Notes>35</Notes>
  <HiddenSlides>1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Тема Office</vt:lpstr>
      <vt:lpstr>1_Тема Office</vt:lpstr>
      <vt:lpstr>ФГБОУ ВО «Кубанский государственный технологический университет» Армавирский механико-технологический институт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Секретарь</dc:creator>
  <cp:lastModifiedBy>pma</cp:lastModifiedBy>
  <cp:revision>126</cp:revision>
  <dcterms:created xsi:type="dcterms:W3CDTF">2017-12-20T11:55:13Z</dcterms:created>
  <dcterms:modified xsi:type="dcterms:W3CDTF">2019-04-01T09:11:06Z</dcterms:modified>
</cp:coreProperties>
</file>